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8" r:id="rId7"/>
    <p:sldId id="261" r:id="rId8"/>
    <p:sldId id="28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80" r:id="rId25"/>
    <p:sldId id="28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s.gov/yell/learn/photosmultimedia/virtualtours.htm" TargetMode="External"/><Relationship Id="rId7" Type="http://schemas.openxmlformats.org/officeDocument/2006/relationships/hyperlink" Target="https://www.storylineonline.net/" TargetMode="External"/><Relationship Id="rId2" Type="http://schemas.openxmlformats.org/officeDocument/2006/relationships/hyperlink" Target="https://kids.sandiegozoo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ationalgallery.org.uk/visiting/virtual-tours" TargetMode="External"/><Relationship Id="rId5" Type="http://schemas.openxmlformats.org/officeDocument/2006/relationships/hyperlink" Target="http://accessmars.withgoogle.com/" TargetMode="External"/><Relationship Id="rId4" Type="http://schemas.openxmlformats.org/officeDocument/2006/relationships/hyperlink" Target="https://www.thechinaguide.com/destination/great-wall-of-chin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07A98-C1DE-4E36-A86C-A0B6D2C988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Navigating Your Life at Home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F050DB-8E4A-49A6-8EA0-A4B430DEE9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Parenting Support During COVID-19</a:t>
            </a:r>
          </a:p>
        </p:txBody>
      </p:sp>
    </p:spTree>
    <p:extLst>
      <p:ext uri="{BB962C8B-B14F-4D97-AF65-F5344CB8AC3E}">
        <p14:creationId xmlns:p14="http://schemas.microsoft.com/office/powerpoint/2010/main" val="2444847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194D8-681A-4759-8F47-76C906AC0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Helping Preschoolers Manage 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9AE3C-AE8D-4723-BF44-2131C05EA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Ask careful questions to find out what your preschoolers know about coronavirus; ask if they have questions for you—answer using age-appropriate vocabulary</a:t>
            </a:r>
          </a:p>
          <a:p>
            <a:r>
              <a:rPr lang="en-US" dirty="0"/>
              <a:t>Ask if they feel afraid (Is there a Worry Bug in your head?)—address any specific fears </a:t>
            </a:r>
          </a:p>
          <a:p>
            <a:pPr lvl="1"/>
            <a:r>
              <a:rPr lang="en-US" dirty="0"/>
              <a:t>Talk about what fear or worry feels like in the body; use a “Worry Thermometer” to assess</a:t>
            </a:r>
          </a:p>
          <a:p>
            <a:pPr lvl="1"/>
            <a:r>
              <a:rPr lang="en-US" dirty="0"/>
              <a:t>Draw pictures or use stuffed animals/dolls/action figures to act out how you will all stay safe</a:t>
            </a:r>
          </a:p>
          <a:p>
            <a:r>
              <a:rPr lang="en-US" dirty="0"/>
              <a:t>Speak in a calm and reassuring tone—this matters even more than what you say.  Hug them, and give them extra time for playing and snuggling</a:t>
            </a:r>
          </a:p>
          <a:p>
            <a:r>
              <a:rPr lang="en-US" dirty="0"/>
              <a:t>Stick to a daily routine so they know what to expect</a:t>
            </a:r>
          </a:p>
          <a:p>
            <a:r>
              <a:rPr lang="en-US" dirty="0"/>
              <a:t>Explain that they will see their friends and loved ones again—in the meantime, draw pictures, make cards, talk by phone or video chat</a:t>
            </a:r>
          </a:p>
          <a:p>
            <a:r>
              <a:rPr lang="en-US" dirty="0"/>
              <a:t>Explain what they can do to help—washing hands, covering coughs and sneezes, wearing masks, only getting close to the people they live with</a:t>
            </a:r>
          </a:p>
        </p:txBody>
      </p:sp>
    </p:spTree>
    <p:extLst>
      <p:ext uri="{BB962C8B-B14F-4D97-AF65-F5344CB8AC3E}">
        <p14:creationId xmlns:p14="http://schemas.microsoft.com/office/powerpoint/2010/main" val="309665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DE477-B979-4D34-AD3F-AAE8BD6EC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in Primary School Students (6-8)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AF51E-C3E0-468C-AC3B-44780C40E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May be preoccupied with safety (their own, their parents, relatives, friends)</a:t>
            </a:r>
          </a:p>
          <a:p>
            <a:r>
              <a:rPr lang="en-US" dirty="0"/>
              <a:t>Verbal or behavioral regression—baby talk, telling same story over and over</a:t>
            </a:r>
          </a:p>
          <a:p>
            <a:r>
              <a:rPr lang="en-US" dirty="0"/>
              <a:t>Unusually aggressive or reckless behavior</a:t>
            </a:r>
          </a:p>
          <a:p>
            <a:r>
              <a:rPr lang="en-US" dirty="0"/>
              <a:t>Sleep disturbances (difficulty falling asleep, fear of sleeping alone, frequent nightmares)</a:t>
            </a:r>
          </a:p>
          <a:p>
            <a:r>
              <a:rPr lang="en-US" dirty="0"/>
              <a:t>Changes in diet (refusing meals or certain foods, excessive hunger or snacking, self-soothing with junk food)</a:t>
            </a:r>
          </a:p>
          <a:p>
            <a:r>
              <a:rPr lang="en-US" dirty="0"/>
              <a:t>Complaints of aches or pains, headache or stomachache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689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16574-3711-4B2B-8F23-DF2F8C0CC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Helping Primary Students With 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51234-38F9-41B6-AA7E-DF34E1C65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Find out what primary kids know about coronavirus—correct any misinformation</a:t>
            </a:r>
          </a:p>
          <a:p>
            <a:r>
              <a:rPr lang="en-US" dirty="0"/>
              <a:t>Encourage them to express feelings of sadness, anger, fear, and worry—and validate these feelings; set aside a specific time to vent their feelings, then let go</a:t>
            </a:r>
          </a:p>
          <a:p>
            <a:pPr lvl="1"/>
            <a:r>
              <a:rPr lang="en-US" dirty="0"/>
              <a:t>Be creative—draw the virus and make fun of it, yell at it, throw it away; draw or write about what you will do as a family when the virus is under control</a:t>
            </a:r>
          </a:p>
          <a:p>
            <a:r>
              <a:rPr lang="en-US" dirty="0"/>
              <a:t>Create a daily routine that includes learning, outside time, family time, alone time, and time for creativity in building things, drawing, singing, dancing, experimenting and esteem-building—put your child in charge of showing you how to do something</a:t>
            </a:r>
          </a:p>
          <a:p>
            <a:r>
              <a:rPr lang="en-US" dirty="0"/>
              <a:t>Help them find outlets for their stress:  play games, sing songs, go on bike rides, nature walks, scavenger hunts, and teach them deep breathing and visualization</a:t>
            </a:r>
          </a:p>
          <a:p>
            <a:r>
              <a:rPr lang="en-US" dirty="0"/>
              <a:t>Encourage responsibility:  assign family chores, and let them know the part they play in decreasing the spread of coronavirus (hand-washing, wearing masks, social distancing)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597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7A7C4-AC71-4E48-BD3D-CBBC1EE8D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in Intermediate Students (9-12)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4586D-906F-4FDC-BC5D-91528574D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Difficulty listening to you or engaging on the task at hand</a:t>
            </a:r>
          </a:p>
          <a:p>
            <a:r>
              <a:rPr lang="en-US" dirty="0"/>
              <a:t>Impulsive or reckless behavior</a:t>
            </a:r>
          </a:p>
          <a:p>
            <a:r>
              <a:rPr lang="en-US" dirty="0"/>
              <a:t>Heightened anxiety about their new platform for school</a:t>
            </a:r>
          </a:p>
          <a:p>
            <a:r>
              <a:rPr lang="en-US" dirty="0"/>
              <a:t>Increased tendency toward perfectionism</a:t>
            </a:r>
          </a:p>
          <a:p>
            <a:r>
              <a:rPr lang="en-US" dirty="0"/>
              <a:t>Sleep disturbances (difficulty falling or staying asleep, nightmares)</a:t>
            </a:r>
          </a:p>
          <a:p>
            <a:r>
              <a:rPr lang="en-US" dirty="0"/>
              <a:t>Changes in diet (refusing or constricting, excessive hunger or snacking, self-soothing with junk food)</a:t>
            </a:r>
          </a:p>
          <a:p>
            <a:r>
              <a:rPr lang="en-US" dirty="0"/>
              <a:t>Muscle cramps, aches and pains, headache or stomachache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339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67C0A-F574-4C31-BD33-6B3995F12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Helping Intermediate Kids With 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E2848-0C3A-4E5B-BE01-7827DB276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Find out what they know about coronavirus—correct any distortion or misinformation</a:t>
            </a:r>
          </a:p>
          <a:p>
            <a:r>
              <a:rPr lang="en-US" dirty="0"/>
              <a:t>Encourage them to express their feelings and affirm why they feel this way</a:t>
            </a:r>
          </a:p>
          <a:p>
            <a:pPr lvl="1"/>
            <a:r>
              <a:rPr lang="en-US" dirty="0"/>
              <a:t>Acknowledge the challenge of being separated from friends and schooling online</a:t>
            </a:r>
          </a:p>
          <a:p>
            <a:r>
              <a:rPr lang="en-US" dirty="0"/>
              <a:t>Advocate for a healthy approach to schoolwork balanced with fresh air and outdoor activity breaks; allow time to draw/journal; be available to help problem-solve, encourage do-overs</a:t>
            </a:r>
          </a:p>
          <a:p>
            <a:r>
              <a:rPr lang="en-US" dirty="0"/>
              <a:t>Create a daily routine that includes learning, family and alone time, and time for connecting with peers through game-playing, social media, video chat, etc.</a:t>
            </a:r>
          </a:p>
          <a:p>
            <a:r>
              <a:rPr lang="en-US" dirty="0"/>
              <a:t>Help them find outlets for their stress:  relax your rules regarding technology and screen time, review deep breathing, progressive muscle relaxation, and encourage daily exercise</a:t>
            </a:r>
          </a:p>
          <a:p>
            <a:r>
              <a:rPr lang="en-US" dirty="0"/>
              <a:t>Encourage responsibility and a sense of empowerment:  assign family chores and tell them what they can do to decrease the spread of coronavirus--handwashing, disinfecting surfaces</a:t>
            </a:r>
          </a:p>
        </p:txBody>
      </p:sp>
    </p:spTree>
    <p:extLst>
      <p:ext uri="{BB962C8B-B14F-4D97-AF65-F5344CB8AC3E}">
        <p14:creationId xmlns:p14="http://schemas.microsoft.com/office/powerpoint/2010/main" val="12569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2175A-7AB9-40AE-8C72-73F0BE528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in Teenage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34CCA-848C-4BCD-B4E5-4D2263BB8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Increased isolation, withdrawal from the family</a:t>
            </a:r>
          </a:p>
          <a:p>
            <a:r>
              <a:rPr lang="en-US" dirty="0"/>
              <a:t>Difficulty focusing on/completing tasks, chores, schoolwork</a:t>
            </a:r>
          </a:p>
          <a:p>
            <a:r>
              <a:rPr lang="en-US" dirty="0"/>
              <a:t>Impulsivity, poor decision-making, increased risk-taking</a:t>
            </a:r>
          </a:p>
          <a:p>
            <a:r>
              <a:rPr lang="en-US" dirty="0"/>
              <a:t>Increased feelings of vulnerability and self-consciousness</a:t>
            </a:r>
          </a:p>
          <a:p>
            <a:r>
              <a:rPr lang="en-US" dirty="0"/>
              <a:t>Irregular sleep cycle</a:t>
            </a:r>
          </a:p>
          <a:p>
            <a:r>
              <a:rPr lang="en-US" dirty="0"/>
              <a:t>Changes in diet (refusing or constricting food intake, excessive hunger or snacking, self-soothing with junk food)</a:t>
            </a:r>
          </a:p>
          <a:p>
            <a:r>
              <a:rPr lang="en-US" dirty="0"/>
              <a:t>Headaches, eye strain, increased aches and pains, irregular menstrual cycle, instances of self-harm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894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0AFBF-429D-41FC-B2BB-43F253E83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Helping Teenagers Manage 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720E0-A123-44FC-8814-647FDA83D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Talk honestly about what teens know and how they are feeling; validate their feelings and tell them that you know they will get through this</a:t>
            </a:r>
          </a:p>
          <a:p>
            <a:r>
              <a:rPr lang="en-US" dirty="0"/>
              <a:t>When they talk about things that are out of your control, just listen and empathize</a:t>
            </a:r>
          </a:p>
          <a:p>
            <a:r>
              <a:rPr lang="en-US" dirty="0"/>
              <a:t>Allow them to have “off the clock time” when you do not expect them to interact; be clear about when their involvement is expected for family time</a:t>
            </a:r>
          </a:p>
          <a:p>
            <a:r>
              <a:rPr lang="en-US" dirty="0"/>
              <a:t>Encourage a set start and ending time for schoolwork and a day that includes breaks for exercise, healthy snacks, mindfulness, and creative activities, such as journaling</a:t>
            </a:r>
          </a:p>
          <a:p>
            <a:r>
              <a:rPr lang="en-US" dirty="0"/>
              <a:t>Help them find outlets for their stress:  relax screen time rules, encourage hobbies and new projects, allow them to socially embrace their friends while remaining physically distanced</a:t>
            </a:r>
          </a:p>
          <a:p>
            <a:r>
              <a:rPr lang="en-US" dirty="0"/>
              <a:t>Encourage responsibility and empowerment:  review their assigned chores and the role they can play in decreasing the spread of coronavirus (handwashing, making fabric masks, etc.)</a:t>
            </a:r>
          </a:p>
        </p:txBody>
      </p:sp>
    </p:spTree>
    <p:extLst>
      <p:ext uri="{BB962C8B-B14F-4D97-AF65-F5344CB8AC3E}">
        <p14:creationId xmlns:p14="http://schemas.microsoft.com/office/powerpoint/2010/main" val="526319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16CED-83C4-4D57-88A9-E6B67D34A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B4782-C016-41B3-9C92-7E7C8B5EA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Get your family’s input on your routine—what is and is not working—then be flexible and adjust</a:t>
            </a:r>
          </a:p>
          <a:p>
            <a:r>
              <a:rPr lang="en-US" dirty="0"/>
              <a:t>Evaluate how much time needs to be structured versus unstructured</a:t>
            </a:r>
          </a:p>
          <a:p>
            <a:r>
              <a:rPr lang="en-US" dirty="0"/>
              <a:t>Make it work for you—and be consistent!  A healthy routine saves you from the mental fatigue of making multiple decisions each day about what is happening next</a:t>
            </a:r>
          </a:p>
          <a:p>
            <a:r>
              <a:rPr lang="en-US" dirty="0"/>
              <a:t>Now is an excellent time to band together as a family and set a few goals. (See the slides that follow.)  Get everyone’s input and pick one or two or three that seem helpful</a:t>
            </a:r>
          </a:p>
          <a:p>
            <a:r>
              <a:rPr lang="en-US" dirty="0"/>
              <a:t>Remind each other to ask for help when needed and ask each other how you’re doing—a caring word can go a long way</a:t>
            </a:r>
          </a:p>
          <a:p>
            <a:r>
              <a:rPr lang="en-US" dirty="0"/>
              <a:t>Remind your children that your family is part of a community—we ‘re all coming together to address this crisis, and it’s reassuring to see how people have been there for each other</a:t>
            </a:r>
          </a:p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201045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6C3D9-DB4D-4747-AB49-115D8D51D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Goal Examples--Relationships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35066-7A35-487B-AA57-DBFB7B014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Choose the goal that makes the most sense for your family:</a:t>
            </a:r>
          </a:p>
          <a:p>
            <a:r>
              <a:rPr lang="en-US" dirty="0"/>
              <a:t>We will use respectful words, even when upset or angry</a:t>
            </a:r>
          </a:p>
          <a:p>
            <a:r>
              <a:rPr lang="en-US" dirty="0"/>
              <a:t>We will have __minutes of “no electronics time” daily</a:t>
            </a:r>
          </a:p>
          <a:p>
            <a:r>
              <a:rPr lang="en-US" dirty="0"/>
              <a:t>We will sit down together for __meals each week</a:t>
            </a:r>
          </a:p>
          <a:p>
            <a:r>
              <a:rPr lang="en-US" dirty="0"/>
              <a:t>We will talk/read/sing/dance/exercise together for __minutes every day/week</a:t>
            </a:r>
          </a:p>
          <a:p>
            <a:r>
              <a:rPr lang="en-US" dirty="0"/>
              <a:t>We will call/video chat with extended family for __minutes every day/week</a:t>
            </a:r>
          </a:p>
        </p:txBody>
      </p:sp>
    </p:spTree>
    <p:extLst>
      <p:ext uri="{BB962C8B-B14F-4D97-AF65-F5344CB8AC3E}">
        <p14:creationId xmlns:p14="http://schemas.microsoft.com/office/powerpoint/2010/main" val="19042710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2126E-16E8-40AE-904A-9310EC679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Goal Examples--Exercise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F9BE3-C36F-4A00-B3EC-57FE2F7D0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Choose the goal that makes the most sense for your family:</a:t>
            </a:r>
          </a:p>
          <a:p>
            <a:r>
              <a:rPr lang="en-US" dirty="0"/>
              <a:t>We will limit screen time to __minutes/hours per day/week</a:t>
            </a:r>
          </a:p>
          <a:p>
            <a:r>
              <a:rPr lang="en-US" dirty="0"/>
              <a:t>We will take a walk for __minutes every day</a:t>
            </a:r>
          </a:p>
          <a:p>
            <a:r>
              <a:rPr lang="en-US" dirty="0"/>
              <a:t>We will find an exercise to do as a family every week (</a:t>
            </a:r>
            <a:r>
              <a:rPr lang="en-US" dirty="0" err="1"/>
              <a:t>eg</a:t>
            </a:r>
            <a:r>
              <a:rPr lang="en-US" dirty="0"/>
              <a:t>, walking/running, bike riding, skating, shooting hoops, playing catch, jumping rope, doing yoga,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We will track our steps and walk __steps every day</a:t>
            </a:r>
          </a:p>
        </p:txBody>
      </p:sp>
    </p:spTree>
    <p:extLst>
      <p:ext uri="{BB962C8B-B14F-4D97-AF65-F5344CB8AC3E}">
        <p14:creationId xmlns:p14="http://schemas.microsoft.com/office/powerpoint/2010/main" val="4158773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E1A31-6CA5-47B1-A2AE-F168A8280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of Therapists With </a:t>
            </a:r>
            <a:r>
              <a:rPr lang="en-US" dirty="0" err="1"/>
              <a:t>Kesselman</a:t>
            </a:r>
            <a:r>
              <a:rPr lang="en-US" dirty="0"/>
              <a:t> Clinical Associates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74605-FEF5-4896-9AE6-2F02A44D9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Tari Getz, M.Ed., LPC—specializing in trauma, social skills, parent education, and Parent-Child Interaction Therapy</a:t>
            </a:r>
          </a:p>
          <a:p>
            <a:r>
              <a:rPr lang="en-US" dirty="0"/>
              <a:t>Candis Perlman, M.A., ATR-BC—specializing in emotional regulation skills, substance abuse, art therapy, and Dialectical Behavioral Therapy</a:t>
            </a:r>
          </a:p>
          <a:p>
            <a:r>
              <a:rPr lang="en-US" dirty="0"/>
              <a:t>Paul </a:t>
            </a:r>
            <a:r>
              <a:rPr lang="en-US" dirty="0" err="1"/>
              <a:t>Kesselman</a:t>
            </a:r>
            <a:r>
              <a:rPr lang="en-US" dirty="0"/>
              <a:t>, M.A., Psy.D.—specializing in learning issues, Autistic Spectrum Disorder, ADHD, positive psychology, and Cognitive Behavioral Therapy</a:t>
            </a:r>
          </a:p>
        </p:txBody>
      </p:sp>
    </p:spTree>
    <p:extLst>
      <p:ext uri="{BB962C8B-B14F-4D97-AF65-F5344CB8AC3E}">
        <p14:creationId xmlns:p14="http://schemas.microsoft.com/office/powerpoint/2010/main" val="33993427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E3AF8-B08A-4027-B1BE-8FF2C6AEF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Goal Examples--Nutrition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E2EE4-DD71-403B-9FCF-90C5B7E6D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Choose the goal that makes the most sense for your family:</a:t>
            </a:r>
          </a:p>
          <a:p>
            <a:r>
              <a:rPr lang="en-US" dirty="0"/>
              <a:t>We will eat a healthy breakfast (protein, whole grains, fruit) daily</a:t>
            </a:r>
          </a:p>
          <a:p>
            <a:r>
              <a:rPr lang="en-US" dirty="0"/>
              <a:t>We will drink water instead of juice or soda</a:t>
            </a:r>
          </a:p>
          <a:p>
            <a:r>
              <a:rPr lang="en-US" dirty="0"/>
              <a:t>We will eat at least __fruits and/or __vegetables every day</a:t>
            </a:r>
          </a:p>
          <a:p>
            <a:r>
              <a:rPr lang="en-US" dirty="0"/>
              <a:t>We will limit high sugar/high salt/high fat foods to __time(s) per day/week</a:t>
            </a:r>
          </a:p>
          <a:p>
            <a:r>
              <a:rPr lang="en-US" dirty="0"/>
              <a:t>We will eat whole grain/sprouted bread instead of white bread</a:t>
            </a:r>
          </a:p>
        </p:txBody>
      </p:sp>
    </p:spTree>
    <p:extLst>
      <p:ext uri="{BB962C8B-B14F-4D97-AF65-F5344CB8AC3E}">
        <p14:creationId xmlns:p14="http://schemas.microsoft.com/office/powerpoint/2010/main" val="3369359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71062-EA3D-48B9-B3DC-7FDDC880B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Goal Examples--Sleep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7FFAE-C614-4885-BD92-728858B53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Choose the goal that makes the most sense for your family:</a:t>
            </a:r>
          </a:p>
          <a:p>
            <a:r>
              <a:rPr lang="en-US" dirty="0"/>
              <a:t>We will turn off all screens 30 minutes before bedtime</a:t>
            </a:r>
          </a:p>
          <a:p>
            <a:r>
              <a:rPr lang="en-US" dirty="0"/>
              <a:t>We will each go to sleep at our designated bedtime every night</a:t>
            </a:r>
          </a:p>
          <a:p>
            <a:r>
              <a:rPr lang="en-US" dirty="0"/>
              <a:t>We will read together for __minutes before bedtime</a:t>
            </a:r>
          </a:p>
          <a:p>
            <a:r>
              <a:rPr lang="en-US" dirty="0"/>
              <a:t>We will make our beds/bedrooms as calm and distraction-free as possible</a:t>
            </a:r>
          </a:p>
          <a:p>
            <a:r>
              <a:rPr lang="en-US" dirty="0"/>
              <a:t>We will use white noise/soothing music/guided meditation to help us settle down for sleep</a:t>
            </a:r>
          </a:p>
        </p:txBody>
      </p:sp>
    </p:spTree>
    <p:extLst>
      <p:ext uri="{BB962C8B-B14F-4D97-AF65-F5344CB8AC3E}">
        <p14:creationId xmlns:p14="http://schemas.microsoft.com/office/powerpoint/2010/main" val="30598960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1CF2D-B28A-4919-BE08-E83EF5991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Goal Examples--Mindfulness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70AD7-E5EF-4602-B3C6-FE8B5A95F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Choose the goal that makes the most sense for your family:</a:t>
            </a:r>
          </a:p>
          <a:p>
            <a:r>
              <a:rPr lang="en-US" dirty="0"/>
              <a:t>We will take a moment __times a day to notice how we’re feeling physically and emotionally</a:t>
            </a:r>
          </a:p>
          <a:p>
            <a:r>
              <a:rPr lang="en-US" dirty="0"/>
              <a:t>Before going to bed/getting out of bed, we will think of __things we are grateful for</a:t>
            </a:r>
          </a:p>
          <a:p>
            <a:r>
              <a:rPr lang="en-US" dirty="0"/>
              <a:t>We will engage in a mindfulness activity (prayer, meditation, yoga, mindfulness app) for __minutes each day</a:t>
            </a:r>
          </a:p>
          <a:p>
            <a:r>
              <a:rPr lang="en-US" dirty="0"/>
              <a:t>We will practice mindful breathing and calming techniques whenever we notice we are feeling stressed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2764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04261-3F95-47AB-A3FA-B0200D6E6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Goal Examples—Self-Care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8DF4B-1F75-48D7-8D5B-86049C559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Choose the goal that makes the most sense for you:</a:t>
            </a:r>
          </a:p>
          <a:p>
            <a:r>
              <a:rPr lang="en-US" dirty="0"/>
              <a:t>At the end of every day, I will identify three things I did well</a:t>
            </a:r>
          </a:p>
          <a:p>
            <a:r>
              <a:rPr lang="en-US" dirty="0"/>
              <a:t>At the end of every day, I will think of one thing I would like to change or improve</a:t>
            </a:r>
          </a:p>
          <a:p>
            <a:r>
              <a:rPr lang="en-US" dirty="0"/>
              <a:t>At the beginning or end of every day, I will think about 5 things I am grateful for</a:t>
            </a:r>
          </a:p>
          <a:p>
            <a:r>
              <a:rPr lang="en-US" dirty="0"/>
              <a:t>I will plan for what to do when I’m feeling stressed out, angry, or overwhelmed</a:t>
            </a:r>
          </a:p>
          <a:p>
            <a:r>
              <a:rPr lang="en-US" dirty="0"/>
              <a:t>I will ask for help/reach out for support when I need it</a:t>
            </a:r>
          </a:p>
          <a:p>
            <a:r>
              <a:rPr lang="en-US" dirty="0"/>
              <a:t>I will connect with my partner/friend/family member __times a day/week </a:t>
            </a:r>
          </a:p>
          <a:p>
            <a:r>
              <a:rPr lang="en-US" dirty="0"/>
              <a:t>I will reach out to a mental health provider/spiritual leader if I/my partner/my friend/my family member is concerned about my mental/emotional health</a:t>
            </a:r>
          </a:p>
        </p:txBody>
      </p:sp>
    </p:spTree>
    <p:extLst>
      <p:ext uri="{BB962C8B-B14F-4D97-AF65-F5344CB8AC3E}">
        <p14:creationId xmlns:p14="http://schemas.microsoft.com/office/powerpoint/2010/main" val="19530036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084F6-2F32-4030-A550-D4033ECA9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E71F6-293B-4067-83FF-286634D3A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Barlow, David.  </a:t>
            </a:r>
            <a:r>
              <a:rPr lang="en-US" i="1" dirty="0"/>
              <a:t>Mastery of Your Anxiety and Panic Workbook</a:t>
            </a:r>
            <a:r>
              <a:rPr lang="en-US" dirty="0"/>
              <a:t> (teens and adults).</a:t>
            </a:r>
          </a:p>
          <a:p>
            <a:pPr fontAlgn="base"/>
            <a:r>
              <a:rPr lang="en-US" dirty="0"/>
              <a:t>Friedberg, Robert D.  </a:t>
            </a:r>
            <a:r>
              <a:rPr lang="en-US" i="1" dirty="0"/>
              <a:t>Therapeutic Exercises for Children:  Guided Self-Discovery Using Cognitive-Behavioral Techniques   (</a:t>
            </a:r>
            <a:r>
              <a:rPr lang="en-US" dirty="0"/>
              <a:t>elementary- and school-aged kids).</a:t>
            </a:r>
          </a:p>
          <a:p>
            <a:pPr fontAlgn="base"/>
            <a:r>
              <a:rPr lang="en-US" dirty="0"/>
              <a:t>Huebner, Dawn.  </a:t>
            </a:r>
            <a:r>
              <a:rPr lang="en-US" i="1" dirty="0"/>
              <a:t>What to Do When You Worry Too Much:  A Kid’s Guide to Overcoming Anxiety</a:t>
            </a:r>
            <a:r>
              <a:rPr lang="en-US" dirty="0"/>
              <a:t> (workbook for ages 6 to 12).</a:t>
            </a:r>
          </a:p>
          <a:p>
            <a:pPr fontAlgn="base"/>
            <a:r>
              <a:rPr lang="en-US" dirty="0"/>
              <a:t>Stallard, Paul.  </a:t>
            </a:r>
            <a:r>
              <a:rPr lang="en-US" i="1" dirty="0"/>
              <a:t>Think Good, Feel Good 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dults).</a:t>
            </a:r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6721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EBCC3-9D49-4CD8-80C1-4E8E03260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7AD07-C3CE-4599-8A7B-397EEE0E3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en-US" dirty="0"/>
              <a:t>San Diego Zoo </a:t>
            </a:r>
            <a:r>
              <a:rPr lang="en-US" u="sng" dirty="0">
                <a:hlinkClick r:id="rId2"/>
              </a:rPr>
              <a:t>https://kids.sandiegozoo.org/</a:t>
            </a:r>
            <a:r>
              <a:rPr lang="en-US" dirty="0"/>
              <a:t> </a:t>
            </a:r>
          </a:p>
          <a:p>
            <a:pPr fontAlgn="base"/>
            <a:r>
              <a:rPr lang="en-US" dirty="0"/>
              <a:t>Yellowstone National Park </a:t>
            </a:r>
            <a:r>
              <a:rPr lang="en-US" u="sng" dirty="0">
                <a:hlinkClick r:id="rId3"/>
              </a:rPr>
              <a:t>https://www.nps.gov/yell/learn/photosmultimedia/virtualtours.htm</a:t>
            </a:r>
            <a:endParaRPr lang="en-US" dirty="0"/>
          </a:p>
          <a:p>
            <a:pPr fontAlgn="base"/>
            <a:r>
              <a:rPr lang="en-US" dirty="0"/>
              <a:t>Great Wall of China </a:t>
            </a:r>
            <a:r>
              <a:rPr lang="en-US" u="sng" dirty="0">
                <a:hlinkClick r:id="rId4"/>
              </a:rPr>
              <a:t>https://www.thechinaguide.com/destination/great-wall-of-china</a:t>
            </a:r>
            <a:endParaRPr lang="en-US" dirty="0"/>
          </a:p>
          <a:p>
            <a:pPr fontAlgn="base"/>
            <a:r>
              <a:rPr lang="en-US" dirty="0"/>
              <a:t>Mars </a:t>
            </a:r>
            <a:r>
              <a:rPr lang="en-US" u="sng" dirty="0">
                <a:hlinkClick r:id="rId5"/>
              </a:rPr>
              <a:t>http://accessmars.withgoogle.com/</a:t>
            </a:r>
            <a:endParaRPr lang="en-US" dirty="0"/>
          </a:p>
          <a:p>
            <a:pPr fontAlgn="base"/>
            <a:r>
              <a:rPr lang="en-US" dirty="0"/>
              <a:t>National Gallery of Art </a:t>
            </a:r>
            <a:r>
              <a:rPr lang="en-US" u="sng" dirty="0">
                <a:hlinkClick r:id="rId6"/>
              </a:rPr>
              <a:t>https://www.nationalgallery.org.uk/visiting/virtual-tours</a:t>
            </a:r>
            <a:endParaRPr lang="en-US" dirty="0"/>
          </a:p>
          <a:p>
            <a:pPr fontAlgn="base"/>
            <a:r>
              <a:rPr lang="en-US" dirty="0"/>
              <a:t>Books Read by Actors </a:t>
            </a:r>
            <a:r>
              <a:rPr lang="en-US" u="sng" dirty="0">
                <a:hlinkClick r:id="rId7"/>
              </a:rPr>
              <a:t>https://www.storylineonline.net/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Join us in May 2020 for our COVID-19 Parent Support Group!  Email your name and the age of your children to tari@kesselmanclinical.com.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692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EAC0F-E3D3-42A6-B92E-69E820BBB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This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E845E-1298-442B-A7DA-97C59291F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Acknowledge that we are in new territory</a:t>
            </a:r>
          </a:p>
          <a:p>
            <a:r>
              <a:rPr lang="en-US" dirty="0"/>
              <a:t>Assess our feelings</a:t>
            </a:r>
          </a:p>
          <a:p>
            <a:r>
              <a:rPr lang="en-US" dirty="0"/>
              <a:t>Identify signs of stress in our children and how to respond</a:t>
            </a:r>
          </a:p>
          <a:p>
            <a:r>
              <a:rPr lang="en-US" dirty="0"/>
              <a:t>Focus on what is within our control to change or improve</a:t>
            </a:r>
          </a:p>
          <a:p>
            <a:r>
              <a:rPr lang="en-US" dirty="0"/>
              <a:t>Offer our expertise and some potential goals for you and your family</a:t>
            </a:r>
          </a:p>
          <a:p>
            <a:r>
              <a:rPr lang="en-US" dirty="0"/>
              <a:t>Answer your questions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496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108B0-E4A7-4D30-A79A-1663F79A2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We’re All So Stressed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69498-86F5-491D-8AFA-55058849C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Lack of control over what is happening in the world at large</a:t>
            </a:r>
          </a:p>
          <a:p>
            <a:r>
              <a:rPr lang="en-US" dirty="0"/>
              <a:t>Dealing with a novel situation</a:t>
            </a:r>
          </a:p>
          <a:p>
            <a:r>
              <a:rPr lang="en-US" dirty="0"/>
              <a:t>Concern for the safety of ourselves and our loved ones</a:t>
            </a:r>
          </a:p>
          <a:p>
            <a:r>
              <a:rPr lang="en-US" dirty="0"/>
              <a:t>Financial and work-related challenges</a:t>
            </a:r>
          </a:p>
          <a:p>
            <a:r>
              <a:rPr lang="en-US" dirty="0"/>
              <a:t>Added responsibility for oversight of our children’s education</a:t>
            </a:r>
          </a:p>
          <a:p>
            <a:r>
              <a:rPr lang="en-US" dirty="0"/>
              <a:t>Major changes in daily routine</a:t>
            </a:r>
          </a:p>
          <a:p>
            <a:r>
              <a:rPr lang="en-US" dirty="0"/>
              <a:t>Separation from social and recreational support networks</a:t>
            </a:r>
          </a:p>
          <a:p>
            <a:r>
              <a:rPr lang="en-US" dirty="0"/>
              <a:t>Fear of the unknown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55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AEFB9-6C5F-4C16-92FE-A65496165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May Be Feeling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60829-0736-4E51-B85B-7FC59DD14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Anxiety over how long this will last and how we will all be affected</a:t>
            </a:r>
          </a:p>
          <a:p>
            <a:r>
              <a:rPr lang="en-US" dirty="0"/>
              <a:t>Anger and depression due to isolation, financial hardship, lack of routine, loss of the ability to celebrate life events and milestones</a:t>
            </a:r>
          </a:p>
          <a:p>
            <a:r>
              <a:rPr lang="en-US" dirty="0"/>
              <a:t>Frustration and irritability with family members whom we are now spending so much time with—but also an increased sense of closeness</a:t>
            </a:r>
          </a:p>
          <a:p>
            <a:r>
              <a:rPr lang="en-US" dirty="0"/>
              <a:t>Overly challenged as we adjust to home schooling our children—but also pride as we conquer distance learning and establish new routines </a:t>
            </a:r>
          </a:p>
          <a:p>
            <a:r>
              <a:rPr lang="en-US" dirty="0"/>
              <a:t>Disoriented due to changes in our work routine—but grateful for connection through technology—and also grateful for those who continue to work despite concerns for their personal safety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028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F2900-1350-4085-9B0A-6725E3E48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Us Susceptible to Stress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963E8-11E9-4AD2-BDEA-A83C436C8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dirty="0"/>
              <a:t>Our resiliency is affected by both biology and circumstances:</a:t>
            </a:r>
          </a:p>
          <a:p>
            <a:pPr fontAlgn="base"/>
            <a:r>
              <a:rPr lang="en-US" dirty="0"/>
              <a:t>Temperament</a:t>
            </a:r>
          </a:p>
          <a:p>
            <a:pPr fontAlgn="base"/>
            <a:r>
              <a:rPr lang="en-US" dirty="0"/>
              <a:t>Varying levels of physical health, chronic or acute illness or disability</a:t>
            </a:r>
          </a:p>
          <a:p>
            <a:pPr fontAlgn="base"/>
            <a:r>
              <a:rPr lang="en-US" dirty="0"/>
              <a:t>Parenting/Modeling</a:t>
            </a:r>
          </a:p>
          <a:p>
            <a:pPr fontAlgn="base"/>
            <a:r>
              <a:rPr lang="en-US" dirty="0"/>
              <a:t>Family history and current family issues</a:t>
            </a:r>
          </a:p>
          <a:p>
            <a:pPr fontAlgn="base"/>
            <a:r>
              <a:rPr lang="en-US" dirty="0"/>
              <a:t>Social challenges—varying school and work environments, varying support networks</a:t>
            </a:r>
          </a:p>
        </p:txBody>
      </p:sp>
    </p:spTree>
    <p:extLst>
      <p:ext uri="{BB962C8B-B14F-4D97-AF65-F5344CB8AC3E}">
        <p14:creationId xmlns:p14="http://schemas.microsoft.com/office/powerpoint/2010/main" val="239300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6D46B-8920-4165-9CC5-0817ECB91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Self-Care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68BBA-2C8E-4E58-AE51-010BC5AD2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Children take their cues from us—it is key to take good physical/emotional care of ourselves</a:t>
            </a:r>
          </a:p>
          <a:p>
            <a:r>
              <a:rPr lang="en-US" dirty="0"/>
              <a:t>Use technology to socially embrace your support network</a:t>
            </a:r>
          </a:p>
          <a:p>
            <a:r>
              <a:rPr lang="en-US" dirty="0"/>
              <a:t>Get sufficient sleep</a:t>
            </a:r>
          </a:p>
          <a:p>
            <a:pPr lvl="1"/>
            <a:r>
              <a:rPr lang="en-US" dirty="0"/>
              <a:t>Give yourself time to wind down without engaging in electronics</a:t>
            </a:r>
          </a:p>
          <a:p>
            <a:pPr lvl="1"/>
            <a:r>
              <a:rPr lang="en-US" dirty="0"/>
              <a:t>Drink hot tea/warm milk, read, listen to music, use white noise, etc.</a:t>
            </a:r>
          </a:p>
          <a:p>
            <a:r>
              <a:rPr lang="en-US" dirty="0"/>
              <a:t>Eat healthy, well-balanced meals, engage in regular exercise, and get 20 minutes of sunshine daily</a:t>
            </a:r>
          </a:p>
          <a:p>
            <a:r>
              <a:rPr lang="en-US" dirty="0"/>
              <a:t>Practice mindfulness activities, such as prayer, meditation, yoga</a:t>
            </a:r>
          </a:p>
          <a:p>
            <a:r>
              <a:rPr lang="en-US" dirty="0"/>
              <a:t>Minimize your exposure to media, and contact a mental health professional if you experience prolonged, heightened anxiety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715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E3581-5DD5-4CDE-AA96-CCC2F88A3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Role-Modeling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5BB81-5C40-45B2-B63F-06E81F4F4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What we do and how we do it stays with our children much longer than what we say</a:t>
            </a:r>
          </a:p>
          <a:p>
            <a:r>
              <a:rPr lang="en-US" dirty="0"/>
              <a:t>Be a model for:</a:t>
            </a:r>
          </a:p>
          <a:p>
            <a:pPr lvl="1"/>
            <a:r>
              <a:rPr lang="en-US" dirty="0"/>
              <a:t>Openness to new ideas</a:t>
            </a:r>
          </a:p>
          <a:p>
            <a:pPr lvl="1"/>
            <a:r>
              <a:rPr lang="en-US" dirty="0"/>
              <a:t>Flexibility when things don’t go as expected</a:t>
            </a:r>
          </a:p>
          <a:p>
            <a:pPr lvl="1"/>
            <a:r>
              <a:rPr lang="en-US" dirty="0"/>
              <a:t>Taking new information and developments in stride</a:t>
            </a:r>
          </a:p>
          <a:p>
            <a:pPr lvl="1"/>
            <a:r>
              <a:rPr lang="en-US" dirty="0"/>
              <a:t>Proportionate reactions when something goes wrong</a:t>
            </a:r>
          </a:p>
          <a:p>
            <a:pPr lvl="1"/>
            <a:r>
              <a:rPr lang="en-US" dirty="0"/>
              <a:t>Realistic expectations</a:t>
            </a:r>
          </a:p>
          <a:p>
            <a:pPr lvl="1"/>
            <a:r>
              <a:rPr lang="en-US" dirty="0"/>
              <a:t>A sense of humor</a:t>
            </a:r>
          </a:p>
          <a:p>
            <a:pPr lvl="1"/>
            <a:r>
              <a:rPr lang="en-US" dirty="0"/>
              <a:t>Willingness to practice and to try again</a:t>
            </a:r>
          </a:p>
          <a:p>
            <a:pPr lvl="1"/>
            <a:r>
              <a:rPr lang="en-US" dirty="0"/>
              <a:t>Willingness to assist others </a:t>
            </a:r>
          </a:p>
          <a:p>
            <a:pPr lvl="1"/>
            <a:r>
              <a:rPr lang="en-US" dirty="0"/>
              <a:t>An attitude of gratitude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260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70BEC-77BD-46F3-B8ED-F293898E9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in Preschool Children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39E7A-109E-4C16-99E6-19DBC2969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Regression in milestones (mobility, speech, potty training)</a:t>
            </a:r>
          </a:p>
          <a:p>
            <a:r>
              <a:rPr lang="en-US" dirty="0"/>
              <a:t>Heightened passivity or impulsivity</a:t>
            </a:r>
          </a:p>
          <a:p>
            <a:r>
              <a:rPr lang="en-US" dirty="0"/>
              <a:t>Clinginess</a:t>
            </a:r>
          </a:p>
          <a:p>
            <a:r>
              <a:rPr lang="en-US" dirty="0"/>
              <a:t>Constricted or repetitive play</a:t>
            </a:r>
          </a:p>
          <a:p>
            <a:r>
              <a:rPr lang="en-US" dirty="0"/>
              <a:t>Irritability, regression in ability to self-soothe</a:t>
            </a:r>
          </a:p>
          <a:p>
            <a:r>
              <a:rPr lang="en-US" dirty="0"/>
              <a:t>Verbal or physical aggression</a:t>
            </a:r>
          </a:p>
          <a:p>
            <a:r>
              <a:rPr lang="en-US" dirty="0"/>
              <a:t>Eating or sleeping disturbances</a:t>
            </a:r>
          </a:p>
          <a:p>
            <a:r>
              <a:rPr lang="en-US" dirty="0"/>
              <a:t>Physical complaints, such as headache or stomachache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100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674</TotalTime>
  <Words>2480</Words>
  <Application>Microsoft Office PowerPoint</Application>
  <PresentationFormat>Widescreen</PresentationFormat>
  <Paragraphs>183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MS Shell Dlg 2</vt:lpstr>
      <vt:lpstr>Wingdings</vt:lpstr>
      <vt:lpstr>Wingdings 3</vt:lpstr>
      <vt:lpstr>Madison</vt:lpstr>
      <vt:lpstr>Navigating Your Life at Home</vt:lpstr>
      <vt:lpstr>Introduction of Therapists With Kesselman Clinical Associates</vt:lpstr>
      <vt:lpstr>Goals of This Presentation</vt:lpstr>
      <vt:lpstr>Why We’re All So Stressed</vt:lpstr>
      <vt:lpstr>What We May Be Feeling</vt:lpstr>
      <vt:lpstr>What Makes Us Susceptible to Stress </vt:lpstr>
      <vt:lpstr>Importance of Self-Care</vt:lpstr>
      <vt:lpstr>Importance of Role-Modeling</vt:lpstr>
      <vt:lpstr>Stress in Preschool Children</vt:lpstr>
      <vt:lpstr>Helping Preschoolers Manage Stress</vt:lpstr>
      <vt:lpstr>Stress in Primary School Students (6-8)</vt:lpstr>
      <vt:lpstr>Helping Primary Students With Stress</vt:lpstr>
      <vt:lpstr>Stress in Intermediate Students (9-12)</vt:lpstr>
      <vt:lpstr>Helping Intermediate Kids With Stress</vt:lpstr>
      <vt:lpstr>Stress in Teenage Students</vt:lpstr>
      <vt:lpstr>Helping Teenagers Manage Stress</vt:lpstr>
      <vt:lpstr>Summary</vt:lpstr>
      <vt:lpstr>Family Goal Examples--Relationships</vt:lpstr>
      <vt:lpstr>Family Goal Examples--Exercise</vt:lpstr>
      <vt:lpstr>Family Goal Examples--Nutrition</vt:lpstr>
      <vt:lpstr>Family Goal Examples--Sleep</vt:lpstr>
      <vt:lpstr>Family Goal Examples--Mindfulness</vt:lpstr>
      <vt:lpstr>Individual Goal Examples—Self-Care</vt:lpstr>
      <vt:lpstr>Resources</vt:lpstr>
      <vt:lpstr>Virtual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Navigating Your Life at Home</dc:title>
  <dc:creator>Computer</dc:creator>
  <cp:lastModifiedBy>Computer</cp:lastModifiedBy>
  <cp:revision>58</cp:revision>
  <dcterms:created xsi:type="dcterms:W3CDTF">2020-04-13T04:18:36Z</dcterms:created>
  <dcterms:modified xsi:type="dcterms:W3CDTF">2020-04-23T01:34:47Z</dcterms:modified>
</cp:coreProperties>
</file>